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40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</a:rPr>
              <a:t>[COMPANY NAME]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228600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600" dirty="0">
                <a:solidFill>
                  <a:srgbClr val="FFFFFF"/>
                </a:solidFill>
              </a:rPr>
              <a:t>Board Meeting</a:t>
            </a:r>
            <a:endParaRPr lang="en-US" sz="3600" dirty="0"/>
          </a:p>
        </p:txBody>
      </p:sp>
      <p:sp>
        <p:nvSpPr>
          <p:cNvPr id="4" name="Text 2"/>
          <p:cNvSpPr/>
          <p:nvPr/>
        </p:nvSpPr>
        <p:spPr>
          <a:xfrm>
            <a:off x="457200" y="301752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400" dirty="0">
                <a:solidFill>
                  <a:srgbClr val="FFFFFF"/>
                </a:solidFill>
              </a:rPr>
              <a:t>[Quarter] [Year]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457200" y="475488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E5E7EB"/>
                </a:solidFill>
              </a:rPr>
              <a:t>[Date]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40AF"/>
                </a:solidFill>
              </a:rPr>
              <a:t>Challenges &amp; Risks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9E0B"/>
                </a:solidFill>
              </a:rPr>
              <a:t>Current Challenges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</a:rPr>
              <a:t>Challenge #1: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914400" y="192024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[Describe the challenge]</a:t>
            </a:r>
            <a:endParaRPr lang="en-US" sz="1200" dirty="0"/>
          </a:p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Mitigation: [What you're doing about it]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65176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</a:rPr>
              <a:t>Challenge #2: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914400" y="292608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[Describe the challenge]</a:t>
            </a:r>
            <a:endParaRPr lang="en-US" sz="1200" dirty="0"/>
          </a:p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Mitigation: [What you're doing about it]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731520" y="3657600"/>
            <a:ext cx="7680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</a:rPr>
              <a:t>Challenge #3:</a:t>
            </a:r>
            <a:endParaRPr lang="en-US" sz="1400" dirty="0"/>
          </a:p>
        </p:txBody>
      </p:sp>
      <p:sp>
        <p:nvSpPr>
          <p:cNvPr id="9" name="Text 7"/>
          <p:cNvSpPr/>
          <p:nvPr/>
        </p:nvSpPr>
        <p:spPr>
          <a:xfrm>
            <a:off x="914400" y="3931920"/>
            <a:ext cx="7498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[Describe the challenge]</a:t>
            </a:r>
            <a:endParaRPr lang="en-US" sz="1200" dirty="0"/>
          </a:p>
          <a:p>
            <a:pPr indent="0" marL="0">
              <a:lnSpc>
                <a:spcPts val="16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Mitigation: [What you're doing about it]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40AF"/>
                </a:solidFill>
              </a:rPr>
              <a:t>Ask &amp; Next Steps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</a:rPr>
              <a:t>Where We Need Help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914400" y="1554480"/>
            <a:ext cx="73152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500" dirty="0">
                <a:solidFill>
                  <a:srgbClr val="1F2937"/>
                </a:solidFill>
              </a:rPr>
              <a:t>1. [Specific ask - e.g., customer introductions]</a:t>
            </a:r>
            <a:endParaRPr lang="en-US" sz="15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500" dirty="0">
                <a:solidFill>
                  <a:srgbClr val="1F2937"/>
                </a:solidFill>
              </a:rPr>
              <a:t>2. [Specific ask - e.g., fundraising advice]</a:t>
            </a:r>
            <a:endParaRPr lang="en-US" sz="15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500" dirty="0">
                <a:solidFill>
                  <a:srgbClr val="1F2937"/>
                </a:solidFill>
              </a:rPr>
              <a:t>3. [Specific ask - e.g., talent referrals]</a:t>
            </a:r>
            <a:endParaRPr lang="en-US" sz="15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500" dirty="0">
                <a:solidFill>
                  <a:srgbClr val="1F2937"/>
                </a:solidFill>
              </a:rPr>
              <a:t>4. [Specific ask - e.g., strategic guidance]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40AF"/>
                </a:solidFill>
              </a:rPr>
              <a:t>Next Quarter Priorities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600"/>
              </a:lnSpc>
              <a:buNone/>
            </a:pPr>
            <a:r>
              <a:rPr lang="en-US" sz="1500" dirty="0">
                <a:solidFill>
                  <a:srgbClr val="1F2937"/>
                </a:solidFill>
              </a:rPr>
              <a:t>• [Priority #1]</a:t>
            </a:r>
            <a:endParaRPr lang="en-US" sz="15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500" dirty="0">
                <a:solidFill>
                  <a:srgbClr val="1F2937"/>
                </a:solidFill>
              </a:rPr>
              <a:t>• [Priority #2]</a:t>
            </a:r>
            <a:endParaRPr lang="en-US" sz="1500" dirty="0"/>
          </a:p>
          <a:p>
            <a:pPr indent="0" marL="0">
              <a:lnSpc>
                <a:spcPts val="2600"/>
              </a:lnSpc>
              <a:buNone/>
            </a:pPr>
            <a:r>
              <a:rPr lang="en-US" sz="1500" dirty="0">
                <a:solidFill>
                  <a:srgbClr val="1F2937"/>
                </a:solidFill>
              </a:rPr>
              <a:t>• [Priority #3]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E40A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82880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5400" b="1" dirty="0">
                <a:solidFill>
                  <a:srgbClr val="FFFFFF"/>
                </a:solidFill>
              </a:rPr>
              <a:t>Questions?</a:t>
            </a:r>
            <a:endParaRPr lang="en-US" sz="5400" dirty="0"/>
          </a:p>
        </p:txBody>
      </p:sp>
      <p:sp>
        <p:nvSpPr>
          <p:cNvPr id="3" name="Text 1"/>
          <p:cNvSpPr/>
          <p:nvPr/>
        </p:nvSpPr>
        <p:spPr>
          <a:xfrm>
            <a:off x="457200" y="36576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dirty="0">
                <a:solidFill>
                  <a:srgbClr val="E5E7EB"/>
                </a:solidFill>
              </a:rPr>
              <a:t>Thank you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1E40AF"/>
                </a:solidFill>
              </a:rPr>
              <a:t>Agenda</a:t>
            </a:r>
            <a:endParaRPr lang="en-US" sz="4000" dirty="0"/>
          </a:p>
        </p:txBody>
      </p:sp>
      <p:sp>
        <p:nvSpPr>
          <p:cNvPr id="3" name="Text 1"/>
          <p:cNvSpPr/>
          <p:nvPr/>
        </p:nvSpPr>
        <p:spPr>
          <a:xfrm>
            <a:off x="1371600" y="1371600"/>
            <a:ext cx="6400800" cy="3657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1. Executive Summary</a:t>
            </a:r>
            <a:endParaRPr lang="en-US" sz="18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2. Financial Performance</a:t>
            </a:r>
            <a:endParaRPr lang="en-US" sz="18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3. Key Metrics Dashboard</a:t>
            </a:r>
            <a:endParaRPr lang="en-US" sz="18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4. Product Updates</a:t>
            </a:r>
            <a:endParaRPr lang="en-US" sz="18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5. Sales &amp; Marketing</a:t>
            </a:r>
            <a:endParaRPr lang="en-US" sz="18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6. Team &amp; Operations</a:t>
            </a:r>
            <a:endParaRPr lang="en-US" sz="18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7. Strategic Initiatives</a:t>
            </a:r>
            <a:endParaRPr lang="en-US" sz="18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8. Challenges &amp; Risks</a:t>
            </a:r>
            <a:endParaRPr lang="en-US" sz="18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9. Ask &amp; Next Steps</a:t>
            </a:r>
            <a:endParaRPr lang="en-US" sz="1800" dirty="0"/>
          </a:p>
          <a:p>
            <a:pPr indent="0" marL="0">
              <a:lnSpc>
                <a:spcPts val="3000"/>
              </a:lnSpc>
              <a:buNone/>
            </a:pPr>
            <a:r>
              <a:rPr lang="en-US" sz="1800" dirty="0">
                <a:solidFill>
                  <a:srgbClr val="1F2937"/>
                </a:solidFill>
              </a:rPr>
              <a:t>10. Q&amp;A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40AF"/>
                </a:solidFill>
              </a:rPr>
              <a:t>Executive Summary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</a:rPr>
              <a:t>TL;DR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F2937"/>
                </a:solidFill>
              </a:rPr>
              <a:t>[2-3 sentence summary of the quarter. What are the most important takeaways?]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731520" y="28346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</a:rPr>
              <a:t>Key Wins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731520" y="329184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✓ [Major achievement #1]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✓ [Major achievement #2]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✓ [Major achievement #3]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754880" y="283464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59E0B"/>
                </a:solidFill>
              </a:rPr>
              <a:t>Key Challenges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754880" y="329184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• [Challenge #1]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• [Challenge #2]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• [Challenge #3]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40AF"/>
                </a:solidFill>
              </a:rPr>
              <a:t>Financial Performance</a:t>
            </a:r>
            <a:endParaRPr lang="en-US" sz="3600" dirty="0"/>
          </a:p>
        </p:txBody>
      </p:sp>
      <p:sp>
        <p:nvSpPr>
          <p:cNvPr id="3" name="Shape 1"/>
          <p:cNvSpPr/>
          <p:nvPr/>
        </p:nvSpPr>
        <p:spPr>
          <a:xfrm>
            <a:off x="731520" y="1371600"/>
            <a:ext cx="1828800" cy="1097280"/>
          </a:xfrm>
          <a:prstGeom prst="rect">
            <a:avLst/>
          </a:prstGeom>
          <a:solidFill>
            <a:srgbClr val="F3F4F6"/>
          </a:solidFill>
          <a:ln w="25400">
            <a:solidFill>
              <a:srgbClr val="1E40A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731520" y="1554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40AF"/>
                </a:solidFill>
              </a:rPr>
              <a:t>$[XX]K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73152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MRR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731520" y="2286000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+[XX]% QoQ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743200" y="1371600"/>
            <a:ext cx="1828800" cy="1097280"/>
          </a:xfrm>
          <a:prstGeom prst="rect">
            <a:avLst/>
          </a:prstGeom>
          <a:solidFill>
            <a:srgbClr val="F3F4F6"/>
          </a:solidFill>
          <a:ln w="25400">
            <a:solidFill>
              <a:srgbClr val="1E40AF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2743200" y="1554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40AF"/>
                </a:solidFill>
              </a:rPr>
              <a:t>$[XX]K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274320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ARR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2743200" y="2286000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+[XX]% YoY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754880" y="1371600"/>
            <a:ext cx="1828800" cy="1097280"/>
          </a:xfrm>
          <a:prstGeom prst="rect">
            <a:avLst/>
          </a:prstGeom>
          <a:solidFill>
            <a:srgbClr val="F3F4F6"/>
          </a:solidFill>
          <a:ln w="25400">
            <a:solidFill>
              <a:srgbClr val="1E40A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754880" y="1554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40AF"/>
                </a:solidFill>
              </a:rPr>
              <a:t>$[XX]K/mo</a:t>
            </a:r>
            <a:endParaRPr lang="en-US" sz="2800" dirty="0"/>
          </a:p>
        </p:txBody>
      </p:sp>
      <p:sp>
        <p:nvSpPr>
          <p:cNvPr id="13" name="Text 11"/>
          <p:cNvSpPr/>
          <p:nvPr/>
        </p:nvSpPr>
        <p:spPr>
          <a:xfrm>
            <a:off x="475488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Burn Rate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754880" y="2286000"/>
            <a:ext cx="18288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10B981"/>
                </a:solidFill>
              </a:rPr>
              <a:t>[↓↑] [XX]%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6766560" y="1371600"/>
            <a:ext cx="1828800" cy="1097280"/>
          </a:xfrm>
          <a:prstGeom prst="rect">
            <a:avLst/>
          </a:prstGeom>
          <a:solidFill>
            <a:srgbClr val="F3F4F6"/>
          </a:solidFill>
          <a:ln w="25400">
            <a:solidFill>
              <a:srgbClr val="1E40AF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766560" y="15544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1E40AF"/>
                </a:solidFill>
              </a:rPr>
              <a:t>[XX] mo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676656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F2937"/>
                </a:solidFill>
              </a:rPr>
              <a:t>Runway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F2937"/>
                </a:solidFill>
              </a:rPr>
              <a:t>Revenue &amp; Expenses</a:t>
            </a:r>
            <a:endParaRPr lang="en-US" sz="1800" dirty="0"/>
          </a:p>
        </p:txBody>
      </p:sp>
      <p:sp>
        <p:nvSpPr>
          <p:cNvPr id="19" name="Text 17"/>
          <p:cNvSpPr/>
          <p:nvPr/>
        </p:nvSpPr>
        <p:spPr>
          <a:xfrm>
            <a:off x="731520" y="3383280"/>
            <a:ext cx="76809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6B7280"/>
                </a:solidFill>
              </a:rPr>
              <a:t>[Insert revenue chart showing growth trend]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40AF"/>
                </a:solidFill>
              </a:rPr>
              <a:t>Key Metrics Dashboard</a:t>
            </a:r>
            <a:endParaRPr lang="en-US" sz="3600" dirty="0"/>
          </a:p>
        </p:txBody>
      </p:sp>
      <p:graphicFrame>
        <p:nvGraphicFramePr>
          <p:cNvPr id="6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914400" y="1188720"/>
          <a:ext cx="7315200" cy="3200400"/>
        </p:xfrm>
        <a:graphic>
          <a:graphicData uri="http://schemas.openxmlformats.org/drawingml/2006/table">
            <a:tbl>
              <a:tblPr/>
              <a:tblGrid>
                <a:gridCol w="1828800"/>
                <a:gridCol w="1828800"/>
                <a:gridCol w="1828800"/>
                <a:gridCol w="1828800"/>
              </a:tblGrid>
              <a:tr h="40005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Metric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Current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Target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Status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Active Users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[XXX]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[XXX]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Customer Count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[XX]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[XX]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⚠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Churn Rate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[X]%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&lt;[X]%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NPS Score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[XX]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&gt;[XX]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CAC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$[XX]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&lt;$[XX]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⚠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LTV:CAC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[X]:1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&gt;3:1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  <a:tr h="40005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Gross Margin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[XX]%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&gt;[XX]%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400" dirty="0">
                          <a:solidFill>
                            <a:srgbClr val="1F2937"/>
                          </a:solidFill>
                        </a:rPr>
                        <a:t>✓</a:t>
                      </a:r>
                      <a:endParaRPr lang="en-US" sz="1400" dirty="0"/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9CA3A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4F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40AF"/>
                </a:solidFill>
              </a:rPr>
              <a:t>Product Updates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0B981"/>
                </a:solidFill>
              </a:rPr>
              <a:t>Shipped This Quarter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✓ [Feature #1 - adoption rate]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✓ [Feature #2 - user feedback]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✓ [Feature #3 - impact]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✓ [Bug fixes &amp; improvements]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75488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59E0B"/>
                </a:solidFill>
              </a:rPr>
              <a:t>Coming Next Quarter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475488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→ [Planned feature #1]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→ [Planned feature #2]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→ [Planned feature #3]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→ [Technical infrastructure]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731520" y="34747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</a:rPr>
              <a:t>Product Roadmap Highlights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93192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6B7280"/>
                </a:solidFill>
              </a:rPr>
              <a:t>[Insert product roadmap visual or key milestones timeline]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40AF"/>
                </a:solidFill>
              </a:rPr>
              <a:t>Sales &amp; Marketing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</a:rPr>
              <a:t>Sales Performance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New Customers: [XX] ([XX]% vs target)</a:t>
            </a:r>
            <a:endParaRPr lang="en-US" sz="13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Pipeline: $[XX]K ARR</a:t>
            </a:r>
            <a:endParaRPr lang="en-US" sz="13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Win Rate: [XX]%</a:t>
            </a:r>
            <a:endParaRPr lang="en-US" sz="13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Avg Sales Cycle: [XX] days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475488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</a:rPr>
              <a:t>Marketing Performance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754880" y="155448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Website Traffic: [XX]K visitors</a:t>
            </a:r>
            <a:endParaRPr lang="en-US" sz="13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Leads Generated: [XX] MQLs</a:t>
            </a:r>
            <a:endParaRPr lang="en-US" sz="13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Conversion Rate: [XX]%</a:t>
            </a:r>
            <a:endParaRPr lang="en-US" sz="13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Top Channel: [Channel name]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320040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</a:rPr>
              <a:t>Key Campaigns &amp; Initiatives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657600"/>
            <a:ext cx="768096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• [Campaign/initiative #1 - results]</a:t>
            </a:r>
            <a:endParaRPr lang="en-US" sz="13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• [Campaign/initiative #2 - results]</a:t>
            </a:r>
            <a:endParaRPr lang="en-US" sz="1300" dirty="0"/>
          </a:p>
          <a:p>
            <a:pPr indent="0" marL="0">
              <a:lnSpc>
                <a:spcPts val="22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• [Campaign/initiative #3 - results]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40AF"/>
                </a:solidFill>
              </a:rPr>
              <a:t>Team &amp; Operations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</a:rPr>
              <a:t>Team Growth</a:t>
            </a:r>
            <a:endParaRPr lang="en-US" sz="1800" dirty="0"/>
          </a:p>
        </p:txBody>
      </p:sp>
      <p:sp>
        <p:nvSpPr>
          <p:cNvPr id="4" name="Text 2"/>
          <p:cNvSpPr/>
          <p:nvPr/>
        </p:nvSpPr>
        <p:spPr>
          <a:xfrm>
            <a:off x="731520" y="1554480"/>
            <a:ext cx="36576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Current Headcount: [XX]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New Hires This Quarter: [XX]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Open Positions: [XX]</a:t>
            </a:r>
            <a:endParaRPr lang="en-US" sz="1400" dirty="0"/>
          </a:p>
          <a:p>
            <a:pPr indent="0" marL="0">
              <a:lnSpc>
                <a:spcPts val="2400"/>
              </a:lnSpc>
              <a:buNone/>
            </a:pPr>
            <a:r>
              <a:rPr lang="en-US" sz="1400" dirty="0">
                <a:solidFill>
                  <a:srgbClr val="1F2937"/>
                </a:solidFill>
              </a:rPr>
              <a:t>Turnover Rate: [XX]%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4754880" y="1097280"/>
            <a:ext cx="3657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0B981"/>
                </a:solidFill>
              </a:rPr>
              <a:t>Key Hires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4754880" y="1554480"/>
            <a:ext cx="36576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• [Name] - [Role]</a:t>
            </a:r>
            <a:endParaRPr lang="en-US" sz="1300" dirty="0"/>
          </a:p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  [Why this hire matters]</a:t>
            </a:r>
            <a:endParaRPr lang="en-US" sz="1300" dirty="0"/>
          </a:p>
          <a:p>
            <a:pPr indent="0" marL="0">
              <a:lnSpc>
                <a:spcPts val="2000"/>
              </a:lnSpc>
              <a:buNone/>
            </a:pPr>
            <a:endParaRPr lang="en-US" sz="1300" dirty="0"/>
          </a:p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• [Name] - [Role]</a:t>
            </a:r>
            <a:endParaRPr lang="en-US" sz="1300" dirty="0"/>
          </a:p>
          <a:p>
            <a:pPr indent="0" marL="0">
              <a:lnSpc>
                <a:spcPts val="2000"/>
              </a:lnSpc>
              <a:buNone/>
            </a:pPr>
            <a:r>
              <a:rPr lang="en-US" sz="1300" dirty="0">
                <a:solidFill>
                  <a:srgbClr val="1F2937"/>
                </a:solidFill>
              </a:rPr>
              <a:t>  [Why this hire matters]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731520" y="33832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F2937"/>
                </a:solidFill>
              </a:rPr>
              <a:t>Culture &amp; Engagement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31520" y="384048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F2937"/>
                </a:solidFill>
              </a:rPr>
              <a:t>[Brief note on team morale, engagement initiatives, culture highlights]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65760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1E40AF"/>
                </a:solidFill>
              </a:rPr>
              <a:t>Strategic Initiatives</a:t>
            </a:r>
            <a:endParaRPr lang="en-US" sz="3600" dirty="0"/>
          </a:p>
        </p:txBody>
      </p:sp>
      <p:sp>
        <p:nvSpPr>
          <p:cNvPr id="3" name="Text 1"/>
          <p:cNvSpPr/>
          <p:nvPr/>
        </p:nvSpPr>
        <p:spPr>
          <a:xfrm>
            <a:off x="731520" y="118872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1. [Initiative Name]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914400" y="155448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Goal: [What you're trying to achieve]</a:t>
            </a:r>
            <a:endParaRPr lang="en-US" sz="1200" dirty="0"/>
          </a:p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Status: [On Track / At Risk / Delayed]</a:t>
            </a:r>
            <a:endParaRPr lang="en-US" sz="1200" dirty="0"/>
          </a:p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Progress: [XX]% complete</a:t>
            </a:r>
            <a:endParaRPr lang="en-US" sz="1200" dirty="0"/>
          </a:p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Next: [Key next steps]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680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E40AF"/>
                </a:solidFill>
              </a:rPr>
              <a:t>2. [Initiative Name]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914400" y="3291840"/>
            <a:ext cx="74980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Goal: [What you're trying to achieve]</a:t>
            </a:r>
            <a:endParaRPr lang="en-US" sz="1200" dirty="0"/>
          </a:p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Status: [On Track / At Risk / Delayed]</a:t>
            </a:r>
            <a:endParaRPr lang="en-US" sz="1200" dirty="0"/>
          </a:p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Progress: [XX]% complete</a:t>
            </a:r>
            <a:endParaRPr lang="en-US" sz="1200" dirty="0"/>
          </a:p>
          <a:p>
            <a:pPr indent="0" marL="0">
              <a:lnSpc>
                <a:spcPts val="1800"/>
              </a:lnSpc>
              <a:buNone/>
            </a:pPr>
            <a:r>
              <a:rPr lang="en-US" sz="1200" dirty="0">
                <a:solidFill>
                  <a:srgbClr val="1F2937"/>
                </a:solidFill>
              </a:rPr>
              <a:t>Next: [Key next steps]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2025-11-08T21:45:47Z</dcterms:created>
  <dcterms:modified xsi:type="dcterms:W3CDTF">2025-11-08T21:45:47Z</dcterms:modified>
</cp:coreProperties>
</file>